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62" r:id="rId10"/>
    <p:sldId id="263" r:id="rId11"/>
    <p:sldId id="266" r:id="rId12"/>
    <p:sldId id="268" r:id="rId13"/>
    <p:sldId id="267" r:id="rId14"/>
    <p:sldId id="269" r:id="rId15"/>
    <p:sldId id="264" r:id="rId16"/>
    <p:sldId id="273" r:id="rId17"/>
    <p:sldId id="26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32" y="-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EB11-F37D-4956-BD29-A526638360A1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9BA0-8EEE-4729-B02B-93300CDF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9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EB11-F37D-4956-BD29-A526638360A1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9BA0-8EEE-4729-B02B-93300CDF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6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EB11-F37D-4956-BD29-A526638360A1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9BA0-8EEE-4729-B02B-93300CDF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4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39" y="365125"/>
            <a:ext cx="11435788" cy="711321"/>
          </a:xfrm>
        </p:spPr>
        <p:txBody>
          <a:bodyPr/>
          <a:lstStyle>
            <a:lvl1pPr algn="ctr">
              <a:defRPr b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539" y="1400537"/>
            <a:ext cx="11435788" cy="4776426"/>
          </a:xfrm>
        </p:spPr>
        <p:txBody>
          <a:bodyPr/>
          <a:lstStyle>
            <a:lvl1pPr>
              <a:defRPr b="1">
                <a:solidFill>
                  <a:srgbClr val="000066"/>
                </a:solidFill>
              </a:defRPr>
            </a:lvl1pPr>
            <a:lvl2pPr>
              <a:defRPr b="1">
                <a:solidFill>
                  <a:srgbClr val="000066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2201" y="6356350"/>
            <a:ext cx="2983250" cy="365125"/>
          </a:xfrm>
        </p:spPr>
        <p:txBody>
          <a:bodyPr/>
          <a:lstStyle/>
          <a:p>
            <a:fld id="{F298EB11-F37D-4956-BD29-A526638360A1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602" y="6356350"/>
            <a:ext cx="447487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94601" y="6356350"/>
            <a:ext cx="2983250" cy="365125"/>
          </a:xfrm>
        </p:spPr>
        <p:txBody>
          <a:bodyPr/>
          <a:lstStyle/>
          <a:p>
            <a:fld id="{43D59BA0-8EEE-4729-B02B-93300CDF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82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EB11-F37D-4956-BD29-A526638360A1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9BA0-8EEE-4729-B02B-93300CDF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07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EB11-F37D-4956-BD29-A526638360A1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9BA0-8EEE-4729-B02B-93300CDF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41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EB11-F37D-4956-BD29-A526638360A1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9BA0-8EEE-4729-B02B-93300CDF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8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EB11-F37D-4956-BD29-A526638360A1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9BA0-8EEE-4729-B02B-93300CDF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1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EB11-F37D-4956-BD29-A526638360A1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9BA0-8EEE-4729-B02B-93300CDF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4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EB11-F37D-4956-BD29-A526638360A1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9BA0-8EEE-4729-B02B-93300CDF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65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EB11-F37D-4956-BD29-A526638360A1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59BA0-8EEE-4729-B02B-93300CDF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4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8EB11-F37D-4956-BD29-A526638360A1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9BA0-8EEE-4729-B02B-93300CDF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7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9" y="508000"/>
            <a:ext cx="11857703" cy="5668963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en-US" sz="5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”</a:t>
            </a:r>
            <a:r>
              <a:rPr lang="en-US" sz="5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People get the government they </a:t>
            </a:r>
            <a:r>
              <a:rPr lang="en-US" sz="5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deserve”</a:t>
            </a:r>
          </a:p>
          <a:p>
            <a:pPr marL="0" indent="0" algn="ctr">
              <a:buNone/>
            </a:pPr>
            <a:r>
              <a:rPr lang="en-US" sz="5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but </a:t>
            </a:r>
            <a:r>
              <a:rPr lang="en-US" sz="5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what about legal protection?</a:t>
            </a:r>
            <a:endParaRPr lang="en-US" sz="39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en-US" sz="40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Establishing </a:t>
            </a:r>
            <a:r>
              <a:rPr lang="en-US" sz="4000" dirty="0">
                <a:solidFill>
                  <a:srgbClr val="002060"/>
                </a:solidFill>
                <a:latin typeface="Cambria" panose="02040503050406030204" pitchFamily="18" charset="0"/>
              </a:rPr>
              <a:t>legal liability of international organizations in the area of economic, social, and cultural rights</a:t>
            </a:r>
            <a:endParaRPr lang="en-US" sz="40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en-US" sz="36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en-US" sz="36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Michael Lancaster Steiner</a:t>
            </a:r>
            <a:endParaRPr lang="en-US" sz="6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50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Customary International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Usus</a:t>
            </a:r>
            <a:endParaRPr lang="en-US" i="1" dirty="0" smtClean="0"/>
          </a:p>
          <a:p>
            <a:r>
              <a:rPr lang="en-US" i="1" dirty="0" err="1" smtClean="0"/>
              <a:t>Opinio</a:t>
            </a:r>
            <a:r>
              <a:rPr lang="en-US" i="1" dirty="0" smtClean="0"/>
              <a:t> </a:t>
            </a:r>
            <a:r>
              <a:rPr lang="en-US" i="1" dirty="0" err="1" smtClean="0"/>
              <a:t>iuris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3020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Universal Declaration is custom</a:t>
            </a:r>
          </a:p>
        </p:txBody>
      </p:sp>
    </p:spTree>
    <p:extLst>
      <p:ext uri="{BB962C8B-B14F-4D97-AF65-F5344CB8AC3E}">
        <p14:creationId xmlns:p14="http://schemas.microsoft.com/office/powerpoint/2010/main" val="54000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Universal Declaration is custom</a:t>
            </a:r>
          </a:p>
          <a:p>
            <a:r>
              <a:rPr lang="en-US" dirty="0" smtClean="0"/>
              <a:t>Millennium Development Goals are custom</a:t>
            </a:r>
          </a:p>
        </p:txBody>
      </p:sp>
    </p:spTree>
    <p:extLst>
      <p:ext uri="{BB962C8B-B14F-4D97-AF65-F5344CB8AC3E}">
        <p14:creationId xmlns:p14="http://schemas.microsoft.com/office/powerpoint/2010/main" val="281839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Universal Declaration is custom</a:t>
            </a:r>
          </a:p>
          <a:p>
            <a:r>
              <a:rPr lang="en-US" strike="sngStrike" dirty="0" smtClean="0"/>
              <a:t>Millennium Development Goals are custom</a:t>
            </a:r>
          </a:p>
          <a:p>
            <a:r>
              <a:rPr lang="en-US" dirty="0" smtClean="0"/>
              <a:t>The Covenant is custom</a:t>
            </a:r>
          </a:p>
        </p:txBody>
      </p:sp>
    </p:spTree>
    <p:extLst>
      <p:ext uri="{BB962C8B-B14F-4D97-AF65-F5344CB8AC3E}">
        <p14:creationId xmlns:p14="http://schemas.microsoft.com/office/powerpoint/2010/main" val="188134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Universal Declaration is custom</a:t>
            </a:r>
          </a:p>
          <a:p>
            <a:r>
              <a:rPr lang="en-US" strike="sngStrike" dirty="0" smtClean="0"/>
              <a:t>Millennium Development Goals are custom</a:t>
            </a:r>
          </a:p>
          <a:p>
            <a:r>
              <a:rPr lang="en-US" strike="sngStrike" dirty="0" smtClean="0"/>
              <a:t>The Covenant is custom</a:t>
            </a:r>
          </a:p>
          <a:p>
            <a:r>
              <a:rPr lang="en-US" dirty="0" smtClean="0"/>
              <a:t>Individual rights (e.g. right to food) is custom</a:t>
            </a:r>
          </a:p>
        </p:txBody>
      </p:sp>
    </p:spTree>
    <p:extLst>
      <p:ext uri="{BB962C8B-B14F-4D97-AF65-F5344CB8AC3E}">
        <p14:creationId xmlns:p14="http://schemas.microsoft.com/office/powerpoint/2010/main" val="393027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Universal Declaration is custom</a:t>
            </a:r>
          </a:p>
          <a:p>
            <a:r>
              <a:rPr lang="en-US" strike="sngStrike" dirty="0" smtClean="0"/>
              <a:t>Millennium Development Goals are custom</a:t>
            </a:r>
          </a:p>
          <a:p>
            <a:r>
              <a:rPr lang="en-US" strike="sngStrike" dirty="0" smtClean="0"/>
              <a:t>The Covenant is custom</a:t>
            </a:r>
          </a:p>
          <a:p>
            <a:r>
              <a:rPr lang="en-US" strike="sngStrike" dirty="0" smtClean="0"/>
              <a:t>Individual rights (e.g. right to food) is custom</a:t>
            </a:r>
          </a:p>
          <a:p>
            <a:endParaRPr lang="en-US" dirty="0" smtClean="0"/>
          </a:p>
          <a:p>
            <a:r>
              <a:rPr lang="en-US" dirty="0" smtClean="0"/>
              <a:t>Redefine custom!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71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Caution: </a:t>
            </a:r>
            <a:r>
              <a:rPr lang="en-US" dirty="0" smtClean="0">
                <a:solidFill>
                  <a:srgbClr val="FF0000"/>
                </a:solidFill>
              </a:rPr>
              <a:t>Keep it real!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LEX LATA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vs.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LEX FERENDA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056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Law: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trike="sngStrike" dirty="0" smtClean="0"/>
              <a:t>Conventional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 smtClean="0"/>
              <a:t>Customary International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General principles of law “recognized by civilized nations”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(“</a:t>
            </a:r>
            <a:r>
              <a:rPr lang="en-US" dirty="0"/>
              <a:t>J</a:t>
            </a:r>
            <a:r>
              <a:rPr lang="en-US" dirty="0" smtClean="0"/>
              <a:t>udicial </a:t>
            </a:r>
            <a:r>
              <a:rPr lang="en-US" dirty="0" smtClean="0"/>
              <a:t>decisions and the teachings of the most highly qualified publicists of the various nations</a:t>
            </a:r>
            <a:r>
              <a:rPr lang="en-US" dirty="0" smtClean="0"/>
              <a:t>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66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Context: Area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Economic, Social, and Cultural Rights Obligations of International Organizations in Territorial Administration Regimes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678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“Territorial Administration Regimes”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role of government in totality</a:t>
            </a:r>
          </a:p>
          <a:p>
            <a:pPr lvl="1"/>
            <a:r>
              <a:rPr lang="en-US" dirty="0" smtClean="0"/>
              <a:t>Timor-Leste</a:t>
            </a:r>
          </a:p>
          <a:p>
            <a:pPr lvl="1"/>
            <a:r>
              <a:rPr lang="en-US" dirty="0" smtClean="0"/>
              <a:t>Kosovo</a:t>
            </a:r>
          </a:p>
          <a:p>
            <a:pPr lvl="1"/>
            <a:r>
              <a:rPr lang="en-US" dirty="0" smtClean="0"/>
              <a:t>Eastern Slavonia</a:t>
            </a:r>
          </a:p>
          <a:p>
            <a:r>
              <a:rPr lang="en-US" dirty="0" smtClean="0"/>
              <a:t>Providing limited assistance</a:t>
            </a:r>
          </a:p>
          <a:p>
            <a:pPr lvl="1"/>
            <a:r>
              <a:rPr lang="en-US" dirty="0" smtClean="0"/>
              <a:t>Cambodia</a:t>
            </a:r>
          </a:p>
          <a:p>
            <a:pPr lvl="1"/>
            <a:r>
              <a:rPr lang="en-US" dirty="0" smtClean="0"/>
              <a:t>Afghanistan</a:t>
            </a:r>
          </a:p>
          <a:p>
            <a:pPr lvl="1"/>
            <a:r>
              <a:rPr lang="en-US" dirty="0" smtClean="0"/>
              <a:t>South Sudan</a:t>
            </a:r>
          </a:p>
          <a:p>
            <a:pPr lvl="1"/>
            <a:r>
              <a:rPr lang="en-US" dirty="0" smtClean="0"/>
              <a:t>Somalia</a:t>
            </a:r>
          </a:p>
          <a:p>
            <a:pPr lvl="1"/>
            <a:r>
              <a:rPr lang="en-US" dirty="0" smtClean="0"/>
              <a:t>Central African Republic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8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“International Organizations”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United Nations</a:t>
            </a:r>
          </a:p>
          <a:p>
            <a:r>
              <a:rPr lang="en-US" dirty="0" smtClean="0"/>
              <a:t>African Union</a:t>
            </a:r>
          </a:p>
          <a:p>
            <a:r>
              <a:rPr lang="en-US" dirty="0" smtClean="0"/>
              <a:t>N.A.T.O.</a:t>
            </a:r>
          </a:p>
          <a:p>
            <a:r>
              <a:rPr lang="en-US" dirty="0" smtClean="0"/>
              <a:t>European 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“E.S.C. Rights”: Generally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Right to work (incl. training, vocational programs)</a:t>
            </a:r>
          </a:p>
          <a:p>
            <a:r>
              <a:rPr lang="en-US" dirty="0" smtClean="0"/>
              <a:t>Right to enjoyment of “just and favorable conditions of work”</a:t>
            </a:r>
          </a:p>
          <a:p>
            <a:r>
              <a:rPr lang="en-US" dirty="0" smtClean="0"/>
              <a:t>Right to form and join labor unions</a:t>
            </a:r>
          </a:p>
          <a:p>
            <a:r>
              <a:rPr lang="en-US" dirty="0" smtClean="0"/>
              <a:t>Right to social security</a:t>
            </a:r>
          </a:p>
          <a:p>
            <a:r>
              <a:rPr lang="en-US" dirty="0" smtClean="0"/>
              <a:t>Right to establish family</a:t>
            </a:r>
          </a:p>
          <a:p>
            <a:r>
              <a:rPr lang="en-US" dirty="0" smtClean="0"/>
              <a:t>Right to “an adequate standard of living,” incl. food, clothing, housing</a:t>
            </a:r>
          </a:p>
          <a:p>
            <a:r>
              <a:rPr lang="en-US" dirty="0" smtClean="0"/>
              <a:t>Right to “highest attainable standard of physical and mental health”</a:t>
            </a:r>
          </a:p>
          <a:p>
            <a:r>
              <a:rPr lang="en-US" dirty="0" smtClean="0"/>
              <a:t>Right to education</a:t>
            </a:r>
          </a:p>
          <a:p>
            <a:r>
              <a:rPr lang="en-US" dirty="0" smtClean="0"/>
              <a:t>Right to “cultural life,” and to “enjoy the benefits of scientific progress”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4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“E.S.C. Rights”: Codification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Universal Declaration of Human Rights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International Covenant on E.S.C. Rights</a:t>
            </a:r>
          </a:p>
          <a:p>
            <a:r>
              <a:rPr lang="en-US" dirty="0" smtClean="0"/>
              <a:t>Assorted similar instruments</a:t>
            </a:r>
          </a:p>
          <a:p>
            <a:r>
              <a:rPr lang="en-US" dirty="0" smtClean="0"/>
              <a:t>Millennium Development Goals</a:t>
            </a:r>
          </a:p>
          <a:p>
            <a:r>
              <a:rPr lang="en-US" dirty="0" smtClean="0"/>
              <a:t>Post-2015 Development Agenda a.k.a. Sustainable Development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43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E.S.C. Rights Example: Health (Art. 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States Parties to the present Covenant recognize the right of everyone to the enjoyment of the highest attainable standard of physical and mental health.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steps to be taken by the States Parties to the present Covenant to achieve the full realization of this right shall include those necessary for: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The </a:t>
            </a:r>
            <a:r>
              <a:rPr lang="en-US" dirty="0"/>
              <a:t>provision for the reduction of the stillbirth-rate and of infant mortality and for the healthy development of the child;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The </a:t>
            </a:r>
            <a:r>
              <a:rPr lang="en-US" dirty="0"/>
              <a:t>improvement of all aspects of environmental and industrial hygiene;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The </a:t>
            </a:r>
            <a:r>
              <a:rPr lang="en-US" dirty="0"/>
              <a:t>prevention, treatment and control of epidemic, endemic, occupational and other diseases;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The </a:t>
            </a:r>
            <a:r>
              <a:rPr lang="en-US" dirty="0"/>
              <a:t>creation of conditions which would assure to all medical service and medical attention in the event of sickness.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4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Context: Area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Economic, Social, and Cultural Rights Obligations of 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Organizations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Territorial Administration Regimes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370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Law: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Conventional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Customary International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General principles of law “recognized by civilized nations”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(“</a:t>
            </a:r>
            <a:r>
              <a:rPr lang="en-US" dirty="0" smtClean="0"/>
              <a:t>J</a:t>
            </a:r>
            <a:r>
              <a:rPr lang="en-US" dirty="0" smtClean="0"/>
              <a:t>udicial </a:t>
            </a:r>
            <a:r>
              <a:rPr lang="en-US" dirty="0" smtClean="0"/>
              <a:t>decisions and the teachings of the most highly qualified publicists of the various nations</a:t>
            </a:r>
            <a:r>
              <a:rPr lang="en-US" dirty="0" smtClean="0"/>
              <a:t>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13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538</Words>
  <Application>Microsoft Office PowerPoint</Application>
  <PresentationFormat>Custom</PresentationFormat>
  <Paragraphs>91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Context: Area of Research</vt:lpstr>
      <vt:lpstr>“Territorial Administration Regimes”</vt:lpstr>
      <vt:lpstr>“International Organizations”</vt:lpstr>
      <vt:lpstr>“E.S.C. Rights”: Generally</vt:lpstr>
      <vt:lpstr>“E.S.C. Rights”: Codification</vt:lpstr>
      <vt:lpstr>E.S.C. Rights Example: Health (Art. 12)</vt:lpstr>
      <vt:lpstr>Context: Area of Research</vt:lpstr>
      <vt:lpstr>International Law: Sources</vt:lpstr>
      <vt:lpstr>Customary International Law</vt:lpstr>
      <vt:lpstr>Claims</vt:lpstr>
      <vt:lpstr>Claims</vt:lpstr>
      <vt:lpstr>Claims</vt:lpstr>
      <vt:lpstr>Claims</vt:lpstr>
      <vt:lpstr>Claims</vt:lpstr>
      <vt:lpstr>Caution: Keep it real!</vt:lpstr>
      <vt:lpstr>International Law: 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L.S.</dc:creator>
  <cp:lastModifiedBy>Michael Lancaster Steiner</cp:lastModifiedBy>
  <cp:revision>19</cp:revision>
  <dcterms:created xsi:type="dcterms:W3CDTF">2015-10-09T20:02:53Z</dcterms:created>
  <dcterms:modified xsi:type="dcterms:W3CDTF">2016-04-18T15:50:03Z</dcterms:modified>
</cp:coreProperties>
</file>